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2" r:id="rId2"/>
    <p:sldId id="294" r:id="rId3"/>
    <p:sldId id="292" r:id="rId4"/>
    <p:sldId id="293" r:id="rId5"/>
    <p:sldId id="295" r:id="rId6"/>
    <p:sldId id="296" r:id="rId7"/>
    <p:sldId id="284" r:id="rId8"/>
    <p:sldId id="258" r:id="rId9"/>
    <p:sldId id="257" r:id="rId10"/>
    <p:sldId id="297" r:id="rId11"/>
    <p:sldId id="298" r:id="rId12"/>
    <p:sldId id="299" r:id="rId13"/>
    <p:sldId id="286" r:id="rId14"/>
    <p:sldId id="288" r:id="rId15"/>
    <p:sldId id="300" r:id="rId16"/>
    <p:sldId id="276" r:id="rId17"/>
    <p:sldId id="267" r:id="rId18"/>
    <p:sldId id="290" r:id="rId19"/>
    <p:sldId id="301" r:id="rId20"/>
    <p:sldId id="260" r:id="rId21"/>
    <p:sldId id="25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6821" autoAdjust="0"/>
  </p:normalViewPr>
  <p:slideViewPr>
    <p:cSldViewPr snapToGrid="0">
      <p:cViewPr varScale="1">
        <p:scale>
          <a:sx n="87" d="100"/>
          <a:sy n="87" d="100"/>
        </p:scale>
        <p:origin x="147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388" y="-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DAC9F98-5FF3-4F18-8B8B-2702D1668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9E94B3-3929-4C14-B604-75D4C06FE5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03135-25BF-4ACC-B402-4A305B8F6B4F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B96653-98E4-434F-A163-EE8EE2B8C6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52A142-00A0-4E4A-AE4B-1E98183C59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E3575-5789-47A5-95BF-723FB1572E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523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7209-4566-4A0B-AD55-A78F29F7AB62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1F4D-1C15-42C2-86FE-EEE3C22875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97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 создает продукт для удовлетворения некоторой потребности пользователя. В частном случае разработчик и пользователь могут быть одним и тем же лицом, но чаще это не так.</a:t>
            </a:r>
          </a:p>
          <a:p>
            <a:endParaRPr lang="ru-RU" dirty="0"/>
          </a:p>
          <a:p>
            <a:r>
              <a:rPr lang="ru-RU" dirty="0"/>
              <a:t>Примеры продуктов, с которыми мы столкнемся: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Проекты Института по контрактам от Заказчика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Учебные проекты в лаборатории «</a:t>
            </a:r>
            <a:r>
              <a:rPr lang="ru-RU" dirty="0" err="1"/>
              <a:t>Лектроника</a:t>
            </a:r>
            <a:r>
              <a:rPr lang="ru-RU" dirty="0"/>
              <a:t>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Курсовые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Дипломные работы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Главное свойство продукта – его ценность для пользователя.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5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«Гибкий» подход – очень общая идея. Разные команды реализуют ее по-разному. Далее я расскажу, как это реализуется в нашем Институте.</a:t>
            </a:r>
          </a:p>
          <a:p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Для удобства планирования все итерации длятся 2 недели (при необходимости в условиях неопределенности итерация может разделяться на 2 части по неделе).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Такую двухнедельную итерацию мы называем Спринтом.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В начале Спринта команда разработки производит его планирование. Тем самым она берет на себя обязательство в течение Спринта реализовать некоторую функциональность, имеющую ценность для пользователя (</a:t>
            </a:r>
            <a:r>
              <a:rPr lang="en-US" dirty="0"/>
              <a:t>MVP). </a:t>
            </a:r>
            <a:r>
              <a:rPr lang="ru-RU" dirty="0"/>
              <a:t>Почти каждый Спринт (за редким исключением) должен поставлять </a:t>
            </a:r>
            <a:r>
              <a:rPr lang="en-US" dirty="0"/>
              <a:t>MVP.</a:t>
            </a:r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В конце Спринта производится демонстрация полученного </a:t>
            </a:r>
            <a:r>
              <a:rPr lang="en-US" dirty="0"/>
              <a:t>MVP </a:t>
            </a:r>
            <a:r>
              <a:rPr lang="ru-RU" dirty="0"/>
              <a:t>Владельцу Продукта. Это мероприятие мы называем </a:t>
            </a:r>
            <a:r>
              <a:rPr lang="ru-RU" dirty="0" err="1"/>
              <a:t>Демо</a:t>
            </a:r>
            <a:r>
              <a:rPr lang="ru-RU" dirty="0"/>
              <a:t>. На </a:t>
            </a:r>
            <a:r>
              <a:rPr lang="ru-RU" dirty="0" err="1"/>
              <a:t>Демо</a:t>
            </a:r>
            <a:r>
              <a:rPr lang="ru-RU" dirty="0"/>
              <a:t>, помимо владельца Продукта и команды разработки, имеет право присутствовать любой желающий: посмотреть прототип в работе, задать вопросы, высказать свое мнение по поводу увиденного.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Теперь подробнее о каждом этапе Спринта.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45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первый день Спринта команда разработки совместно с Владельцем Продукта проводят планирование Спринта.</a:t>
            </a:r>
          </a:p>
          <a:p>
            <a:endParaRPr lang="ru-RU" dirty="0"/>
          </a:p>
          <a:p>
            <a:r>
              <a:rPr lang="ru-RU" dirty="0"/>
              <a:t>Цель планирования – определить функции Продукта, которые будут реализованы в течение данного Спринта. Эти функции образуют список, который называется </a:t>
            </a:r>
            <a:r>
              <a:rPr lang="ru-RU" dirty="0" err="1"/>
              <a:t>Бэклог</a:t>
            </a:r>
            <a:r>
              <a:rPr lang="ru-RU" dirty="0"/>
              <a:t> Спринта.</a:t>
            </a:r>
          </a:p>
          <a:p>
            <a:endParaRPr lang="ru-RU" dirty="0"/>
          </a:p>
          <a:p>
            <a:r>
              <a:rPr lang="ru-RU" dirty="0"/>
              <a:t>Планирование происходит так:</a:t>
            </a:r>
          </a:p>
          <a:p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Команда берет с вершины </a:t>
            </a:r>
            <a:r>
              <a:rPr lang="ru-RU" dirty="0" err="1"/>
              <a:t>Бэклога</a:t>
            </a:r>
            <a:r>
              <a:rPr lang="ru-RU" dirty="0"/>
              <a:t> продукта самую важную по мнению Владельца Продукта функцию и оценивает трудоемкость ее реализации. При этом используется условная единица, примерно равная половине рабочего дня среднестатистического разработчика из состава команды.</a:t>
            </a:r>
            <a:br>
              <a:rPr lang="ru-RU" dirty="0"/>
            </a:br>
            <a:r>
              <a:rPr lang="ru-RU" dirty="0"/>
              <a:t>В случае, если задача слишком сложная и объемная, такую оценку сделать затруднительно (либо она превышает длительность одного Спринта). В этом случае команда производит ее декомпозицию на более простые подзадачи и оценивает их. Объединяющая задача называется Эпиком и считается завершенной после того, как все подзадачи успешно выполнены.</a:t>
            </a:r>
            <a:br>
              <a:rPr lang="ru-RU" dirty="0"/>
            </a:br>
            <a:r>
              <a:rPr lang="ru-RU" dirty="0"/>
              <a:t>Только разработчики имеют право оценивать трудоемкость задачи, при этом учитывается мнение всех членов команды, а не только того, кто намерен ее реализовать.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В случае, если Владелец Продукта считает, что трудоемкость задачи чрезмерно высока, он может понизить ее приоритет (опустить ниже в </a:t>
            </a:r>
            <a:r>
              <a:rPr lang="ru-RU" dirty="0" err="1"/>
              <a:t>Бэклоге</a:t>
            </a:r>
            <a:r>
              <a:rPr lang="ru-RU" dirty="0"/>
              <a:t> Продукта), тем самым исключив ее из текущего Спринта.</a:t>
            </a:r>
            <a:br>
              <a:rPr lang="ru-RU" dirty="0"/>
            </a:br>
            <a:r>
              <a:rPr lang="ru-RU" dirty="0"/>
              <a:t>Если возражений нет, задача включается в </a:t>
            </a:r>
            <a:r>
              <a:rPr lang="ru-RU" dirty="0" err="1"/>
              <a:t>Бэклог</a:t>
            </a:r>
            <a:r>
              <a:rPr lang="ru-RU" dirty="0"/>
              <a:t> Спринта.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Процесс продолжается до тех пор, пока не будет достигнут предел возможностей команды разработки (с учетом небольшого запаса на случай непредвиденных событий).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С этого момента </a:t>
            </a:r>
            <a:r>
              <a:rPr lang="ru-RU" dirty="0" err="1"/>
              <a:t>Бэклог</a:t>
            </a:r>
            <a:r>
              <a:rPr lang="ru-RU" dirty="0"/>
              <a:t> Спринта становится планом работы команды разработки в течение Спринта.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04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заполнения </a:t>
            </a:r>
            <a:r>
              <a:rPr lang="ru-RU" dirty="0" err="1"/>
              <a:t>Бэклога</a:t>
            </a:r>
            <a:r>
              <a:rPr lang="ru-RU" dirty="0"/>
              <a:t> Спринта можно запускать Спринт на выполнение.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954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Доска предназначена для наглядного представления выполнения задач Спринта в динамике.</a:t>
            </a:r>
          </a:p>
          <a:p>
            <a:endParaRPr lang="ru-RU" dirty="0"/>
          </a:p>
          <a:p>
            <a:r>
              <a:rPr lang="ru-RU" dirty="0"/>
              <a:t>Доска имеет три столбца: «Нужно сделать», «В работе» и «Выполнено». При запуске спринта карточки всех задач находятся в первом столбце. Разработчик может взять задачу, перетащив ее карточку мышью во второй столбец, при этом задача автоматически закрепляется за ним. Выполненную задачу разработчик перетаскивает в третий столбец, и она закрывается. Можно также вернуть задачу в первый столбец, если по какой-то причине разработчик не может продолжить работу над ней. В этом случае ее может взять другой разработчик.</a:t>
            </a:r>
          </a:p>
          <a:p>
            <a:endParaRPr lang="ru-RU" dirty="0"/>
          </a:p>
          <a:p>
            <a:r>
              <a:rPr lang="ru-RU" dirty="0"/>
              <a:t>Не следует брать на себя несколько незавершенных задач одновременно.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30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Крайне важный момент: задача считается завершенной, когда она полностью готова к передаче пользователю для пробной эксплуатации.</a:t>
            </a:r>
          </a:p>
          <a:p>
            <a:endParaRPr lang="ru-RU" dirty="0"/>
          </a:p>
          <a:p>
            <a:r>
              <a:rPr lang="ru-RU" dirty="0"/>
              <a:t>Для каждой задачи в </a:t>
            </a:r>
            <a:r>
              <a:rPr lang="ru-RU" dirty="0" err="1"/>
              <a:t>Бэклоге</a:t>
            </a:r>
            <a:r>
              <a:rPr lang="ru-RU" dirty="0"/>
              <a:t> Спринта устанавливается критерий завершенности (</a:t>
            </a:r>
            <a:r>
              <a:rPr lang="en-US" dirty="0"/>
              <a:t>Definition of Done, DoD). </a:t>
            </a:r>
            <a:r>
              <a:rPr lang="ru-RU" dirty="0"/>
              <a:t>Карточка задачи на доске Спринта может быть перемещена из колонки «В работе» в колонку «Сделано» лишь в том случае, если выполнены все требования </a:t>
            </a:r>
            <a:r>
              <a:rPr lang="en-US" dirty="0"/>
              <a:t>DoD. </a:t>
            </a:r>
          </a:p>
          <a:p>
            <a:endParaRPr lang="en-US" dirty="0"/>
          </a:p>
          <a:p>
            <a:r>
              <a:rPr lang="ru-RU" dirty="0"/>
              <a:t>В «гибкой» методологии отсутствует степень готовности. Не бывает «почти готовой» работы. Работа либо сделана, либо нет. Несделанная работа не может быть закрыта и возвращается в </a:t>
            </a:r>
            <a:r>
              <a:rPr lang="ru-RU" dirty="0" err="1"/>
              <a:t>бэклог</a:t>
            </a:r>
            <a:r>
              <a:rPr lang="ru-RU" dirty="0"/>
              <a:t> продукта, чтобы стать завершенной в одном из последующих Спринтов.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236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Члены команды чувствуют себя полностью вовлеченными в проект, когда участвуют в распределении задач во время планирования Спринта. </a:t>
            </a:r>
          </a:p>
          <a:p>
            <a:endParaRPr lang="ru-RU" dirty="0"/>
          </a:p>
          <a:p>
            <a:r>
              <a:rPr lang="ru-RU" dirty="0"/>
              <a:t>Нет необходимости распределять задания внутри команды. Команда в целом обязуется поставлять ценные функции в Продукт.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26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387850"/>
          </a:xfrm>
        </p:spPr>
        <p:txBody>
          <a:bodyPr/>
          <a:lstStyle/>
          <a:p>
            <a:pPr marL="0" indent="0">
              <a:buNone/>
            </a:pPr>
            <a:r>
              <a:rPr lang="ru-RU" sz="1000" dirty="0"/>
              <a:t>Ежедневный </a:t>
            </a:r>
            <a:r>
              <a:rPr lang="ru-RU" sz="1000" dirty="0" err="1"/>
              <a:t>Стендап</a:t>
            </a:r>
            <a:r>
              <a:rPr lang="en-US" sz="1000" dirty="0"/>
              <a:t> – </a:t>
            </a:r>
            <a:r>
              <a:rPr lang="ru-RU" sz="1000" dirty="0"/>
              <a:t>это 15-минутное мероприятие (</a:t>
            </a:r>
            <a:r>
              <a:rPr lang="ru-RU" sz="1000" dirty="0" err="1"/>
              <a:t>стендап</a:t>
            </a:r>
            <a:r>
              <a:rPr lang="ru-RU" sz="1000" dirty="0"/>
              <a:t>) для Команды Разработки с целью: 1) синхронизации действий и 2) создания плана работы на ближайшие 24 часа</a:t>
            </a:r>
          </a:p>
          <a:p>
            <a:pPr marL="0" indent="0">
              <a:buNone/>
            </a:pPr>
            <a:endParaRPr lang="ru-RU" sz="1000" dirty="0"/>
          </a:p>
          <a:p>
            <a:pPr marL="0" indent="0">
              <a:buNone/>
            </a:pPr>
            <a:r>
              <a:rPr lang="ru-RU" sz="1000" dirty="0" err="1"/>
              <a:t>Стендапы</a:t>
            </a:r>
            <a:r>
              <a:rPr lang="ru-RU" sz="1000" dirty="0"/>
              <a:t> проводятся в одном и том же месте, в одно и то же время.</a:t>
            </a:r>
          </a:p>
          <a:p>
            <a:pPr marL="0" indent="0">
              <a:buNone/>
            </a:pPr>
            <a:endParaRPr lang="ru-RU" sz="1000" dirty="0"/>
          </a:p>
          <a:p>
            <a:r>
              <a:rPr lang="ru-RU" sz="1000" dirty="0"/>
              <a:t>Если необходимо более детальное обсуждение или перепланирование оставшейся работы в Спринте, Команда Разработки</a:t>
            </a:r>
            <a:r>
              <a:rPr lang="en-US" sz="1000" dirty="0"/>
              <a:t> </a:t>
            </a:r>
            <a:r>
              <a:rPr lang="ru-RU" sz="1000" dirty="0"/>
              <a:t>(или ее часть) собирается после </a:t>
            </a:r>
            <a:r>
              <a:rPr lang="ru-RU" sz="1000" dirty="0" err="1"/>
              <a:t>стендапа</a:t>
            </a:r>
            <a:r>
              <a:rPr lang="ru-RU" sz="1000" dirty="0"/>
              <a:t>. Эти вопросы не</a:t>
            </a:r>
            <a:r>
              <a:rPr lang="en-US" sz="1000" dirty="0"/>
              <a:t> </a:t>
            </a:r>
            <a:r>
              <a:rPr lang="ru-RU" sz="1000" dirty="0"/>
              <a:t>должны затягивать время самого </a:t>
            </a:r>
            <a:r>
              <a:rPr lang="ru-RU" sz="1000" dirty="0" err="1"/>
              <a:t>стендапа</a:t>
            </a:r>
            <a:r>
              <a:rPr lang="ru-RU" sz="10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723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23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последний день Спринта производится </a:t>
            </a:r>
            <a:r>
              <a:rPr lang="ru-RU" dirty="0" err="1"/>
              <a:t>Демо</a:t>
            </a:r>
            <a:r>
              <a:rPr lang="ru-RU" dirty="0"/>
              <a:t>. На этом мероприятии команда демонстрирует результаты, достигнутые в ходе Спринта.</a:t>
            </a:r>
          </a:p>
          <a:p>
            <a:endParaRPr lang="ru-RU" dirty="0"/>
          </a:p>
          <a:p>
            <a:r>
              <a:rPr lang="ru-RU" dirty="0"/>
              <a:t>В первую очередь </a:t>
            </a:r>
            <a:r>
              <a:rPr lang="ru-RU" dirty="0" err="1"/>
              <a:t>Демо</a:t>
            </a:r>
            <a:r>
              <a:rPr lang="ru-RU" dirty="0"/>
              <a:t> направлено на получение обратной связи от Владельца Продукта и заинтересованных в проекте лиц, если они присутствуют. Но любой желающий сотрудник Института также имеет право посмотреть презентацию, задать свои вопросы, попробовать понажимать кнопочки.</a:t>
            </a:r>
          </a:p>
          <a:p>
            <a:endParaRPr lang="ru-RU" dirty="0"/>
          </a:p>
          <a:p>
            <a:r>
              <a:rPr lang="ru-RU" dirty="0"/>
              <a:t>Во время </a:t>
            </a:r>
            <a:r>
              <a:rPr lang="ru-RU" dirty="0" err="1"/>
              <a:t>Демо</a:t>
            </a:r>
            <a:r>
              <a:rPr lang="ru-RU" dirty="0"/>
              <a:t> вполне может обнаружиться, что итерация, которую команда считала успешной, на деле таковой не является. Обнаруженные проблемные моменты будут учтены в </a:t>
            </a:r>
            <a:r>
              <a:rPr lang="ru-RU" dirty="0" err="1"/>
              <a:t>Бэклоге</a:t>
            </a:r>
            <a:r>
              <a:rPr lang="ru-RU"/>
              <a:t> Продукта.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99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53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Главный риск разработки – создать не то, что на самом деле нужно пользователю (даже если он не сразу это поймет).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1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48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Основная причина провала проекта –плохая коммуникация между пользователем и разработчиком продукта.</a:t>
            </a:r>
          </a:p>
          <a:p>
            <a:endParaRPr lang="en-US" dirty="0"/>
          </a:p>
          <a:p>
            <a:r>
              <a:rPr lang="ru-RU" dirty="0"/>
              <a:t>Пользователь и разработчик могут совершенно по-разному видеть и воспринимать одну и ту же сущность. Единственный способ преодолеть барьер взаимного непонимания – максимальное вовлечение пользователя в процесс создания продукта.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74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реально </a:t>
            </a:r>
            <a:r>
              <a:rPr lang="ru-RU"/>
              <a:t>наладить коммуникации? </a:t>
            </a:r>
            <a:r>
              <a:rPr lang="ru-RU" dirty="0"/>
              <a:t>Команда занята работой, у пользователей тоже есть свои дела. Кроме того, если каждый член команды будет по своему усмотрению общаться с представителями пользователей, вряд ли картина будет цельной.</a:t>
            </a:r>
          </a:p>
          <a:p>
            <a:endParaRPr lang="ru-RU" dirty="0"/>
          </a:p>
          <a:p>
            <a:r>
              <a:rPr lang="ru-RU" dirty="0"/>
              <a:t>Решение: для каждого продукта мы выделяем специального человека – Владельца Продукта. Фактически он представляет интересы пользователей перед командой разработки. Для этого он взаимодействует с представителями пользователей, детально вникает в их потребности и строит в своем сознании образ будущего продукта.</a:t>
            </a:r>
          </a:p>
          <a:p>
            <a:endParaRPr lang="ru-RU" dirty="0"/>
          </a:p>
          <a:p>
            <a:r>
              <a:rPr lang="ru-RU" dirty="0"/>
              <a:t>Владелец Продукта полностью определяет, каким будет продукт, и несет за это единоличную ответственность. В случае, когда при разработке возникают спорные вопросы и разногласия, за Владельцем Продукта решающее слово. Это высший авторитет во всех вопросах, касающихся конечного результата.</a:t>
            </a:r>
          </a:p>
          <a:p>
            <a:endParaRPr lang="ru-RU" dirty="0"/>
          </a:p>
          <a:p>
            <a:r>
              <a:rPr lang="ru-RU" dirty="0"/>
              <a:t>Владелец Продукта решает, </a:t>
            </a:r>
            <a:r>
              <a:rPr lang="ru-RU" b="1" dirty="0"/>
              <a:t>что</a:t>
            </a:r>
            <a:r>
              <a:rPr lang="ru-RU" dirty="0"/>
              <a:t> будет сделано, а команда разработки – </a:t>
            </a:r>
            <a:r>
              <a:rPr lang="ru-RU" b="1" dirty="0"/>
              <a:t>как</a:t>
            </a:r>
            <a:r>
              <a:rPr lang="ru-RU" dirty="0"/>
              <a:t> именно это будет сделано.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Добытую от пользователей и других заинтересованных в проекте лиц информацию о требованиях к будущему продукту Владелец Продукта оформляет в виде списка, который называется </a:t>
            </a:r>
            <a:r>
              <a:rPr lang="ru-RU" dirty="0" err="1"/>
              <a:t>Бэклог</a:t>
            </a:r>
            <a:r>
              <a:rPr lang="ru-RU" dirty="0"/>
              <a:t> Продукта. Самая главная задача владельца продукта – ведение этого документа.</a:t>
            </a:r>
          </a:p>
          <a:p>
            <a:endParaRPr lang="ru-RU" dirty="0"/>
          </a:p>
          <a:p>
            <a:r>
              <a:rPr lang="ru-RU" dirty="0"/>
              <a:t>Это главный инструмент для взаимодействия Владельца Продукта с командой разработки продукта. В ходе проекта команда разработки будет делать только то, что прямо или косвенно требует </a:t>
            </a:r>
            <a:r>
              <a:rPr lang="ru-RU" dirty="0" err="1"/>
              <a:t>Бэклог</a:t>
            </a:r>
            <a:r>
              <a:rPr lang="ru-RU" dirty="0"/>
              <a:t> Проекта.</a:t>
            </a:r>
          </a:p>
          <a:p>
            <a:endParaRPr lang="ru-RU" dirty="0"/>
          </a:p>
          <a:p>
            <a:r>
              <a:rPr lang="ru-RU" dirty="0" err="1"/>
              <a:t>Бэклог</a:t>
            </a:r>
            <a:r>
              <a:rPr lang="ru-RU" dirty="0"/>
              <a:t> не высекается в граните, это живой документ, который подвергается изменениям в течение проекта, порой весьма значительным. Требования пользователей могут измениться в течение проекта в связи с изменениями внешней среды (в законодательстве, экономике, политике). Также пользователи могут получить дополнительный опыт, наблюдая за промежуточными результатами разработки. Владелец Продукта добавляет, удаляет и модифицирует позиции </a:t>
            </a:r>
            <a:r>
              <a:rPr lang="ru-RU" dirty="0" err="1"/>
              <a:t>Бэклога</a:t>
            </a:r>
            <a:r>
              <a:rPr lang="ru-RU" dirty="0"/>
              <a:t> Продукта так, чтобы он в наибольшей степени удовлетворял текущим требованиям пользователей.</a:t>
            </a:r>
          </a:p>
          <a:p>
            <a:endParaRPr lang="ru-RU" dirty="0"/>
          </a:p>
          <a:p>
            <a:r>
              <a:rPr lang="ru-RU" dirty="0"/>
              <a:t>Другой важнейшей задачей владельца Продукта является </a:t>
            </a:r>
            <a:r>
              <a:rPr lang="ru-RU" dirty="0" err="1"/>
              <a:t>приоритизация</a:t>
            </a:r>
            <a:r>
              <a:rPr lang="ru-RU" dirty="0"/>
              <a:t> задач в </a:t>
            </a:r>
            <a:r>
              <a:rPr lang="ru-RU" dirty="0" err="1"/>
              <a:t>Бэклоге</a:t>
            </a:r>
            <a:r>
              <a:rPr lang="ru-RU" dirty="0"/>
              <a:t> Продукта. Требования, которые он считает наиболее важными, он перемещает в верх списка, тем самым управляя последовательностью реализации требований.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71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управления </a:t>
            </a:r>
            <a:r>
              <a:rPr lang="ru-RU" dirty="0" err="1"/>
              <a:t>Бэклогом</a:t>
            </a:r>
            <a:r>
              <a:rPr lang="ru-RU" dirty="0"/>
              <a:t> Продукта существует множество инструментов, некоторые из них весьма изощренные. Мы используем простой способ, который полностью решает свою задачу: таблицу </a:t>
            </a:r>
            <a:r>
              <a:rPr lang="en-US" dirty="0"/>
              <a:t>MS Excel.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каждого пункта </a:t>
            </a:r>
            <a:r>
              <a:rPr lang="ru-RU" dirty="0" err="1"/>
              <a:t>Бэклога</a:t>
            </a:r>
            <a:r>
              <a:rPr lang="ru-RU" dirty="0"/>
              <a:t> Продукта указываются требования к его выполнению (критерий завершенности), приоритет, отметка готовности, а также номер этапа проекта, на котором планируется его реализация.</a:t>
            </a:r>
          </a:p>
          <a:p>
            <a:endParaRPr lang="ru-RU" dirty="0"/>
          </a:p>
          <a:p>
            <a:r>
              <a:rPr lang="ru-RU" dirty="0"/>
              <a:t>Вся команда разработки может читать </a:t>
            </a:r>
            <a:r>
              <a:rPr lang="ru-RU" dirty="0" err="1"/>
              <a:t>Бэклог</a:t>
            </a:r>
            <a:r>
              <a:rPr lang="ru-RU" dirty="0"/>
              <a:t> Продукта, но лишь Владелец Продукта имеет право вносить в него изменения. Разумеется, эти изменения тут же сообщаются команде, поскольку это план ее работы на ближайшее время.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4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Водопадная модель успешно работает во многих инженерных дисциплинах. Долгое время она использовалась и в разработке ПО.</a:t>
            </a:r>
          </a:p>
          <a:p>
            <a:endParaRPr lang="ru-RU" dirty="0"/>
          </a:p>
          <a:p>
            <a:r>
              <a:rPr lang="ru-RU" dirty="0"/>
              <a:t>Каскадная модель подразумевает, что переход от одной фазы разработки к другой происходит только после полного и успешного завершения предыдущей фазы, и что переходов назад или перекрытия фаз — не происходит.</a:t>
            </a:r>
          </a:p>
          <a:p>
            <a:endParaRPr lang="ru-RU" dirty="0"/>
          </a:p>
          <a:p>
            <a:r>
              <a:rPr lang="ru-RU" dirty="0"/>
              <a:t>Со временем стало очевидно, что она создает серьезные проблемы в данной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059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Термин «кризис программного обеспечения» был введён Фридрихом Л. Бауэром на Конференции НАТО «Инженерия программного обеспечения» в 1968 в </a:t>
            </a:r>
            <a:r>
              <a:rPr lang="ru-RU" dirty="0" err="1"/>
              <a:t>Гармиш-Партенкирхене</a:t>
            </a:r>
            <a:r>
              <a:rPr lang="ru-RU" dirty="0"/>
              <a:t> (Германия). Термин использовался </a:t>
            </a:r>
            <a:r>
              <a:rPr lang="ru-RU" dirty="0" err="1"/>
              <a:t>Эдсгером</a:t>
            </a:r>
            <a:r>
              <a:rPr lang="ru-RU" dirty="0"/>
              <a:t> В. </a:t>
            </a:r>
            <a:r>
              <a:rPr lang="ru-RU" dirty="0" err="1"/>
              <a:t>Дейкстрой</a:t>
            </a:r>
            <a:r>
              <a:rPr lang="ru-RU" dirty="0"/>
              <a:t> в 1972 в его лекции при получении премии Тьюринга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Главная проблема: окружающий мир меняется довольно быстро; за время, необходимое для реализации нетривиального проекта, меняется представление пользователей о том, как на самом деле нужно было решать задачу. И если в случае с постройкой здания или моста переделка сводится к сносу уже достигнутого результата и повторному возведению на этом месте нового, то программное обеспечение по своей природе гораздо пластичнее и может позволить произвести адаптацию гораздо меньшей ценой. Однако для этого нужны новые методологии.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15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Главные идеи: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 пытаться запланировать наперед все до последней мелочи.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Вместо этого выбрать наиболее важную для пользователя функцию (помним, что она должна лежать на вершине </a:t>
            </a:r>
            <a:r>
              <a:rPr lang="ru-RU" dirty="0" err="1"/>
              <a:t>Бэклога</a:t>
            </a:r>
            <a:r>
              <a:rPr lang="ru-RU" dirty="0"/>
              <a:t> Продукта!)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Построить прототип, реализующий эту функцию наиболее простым, быстрым и экономным способом (возможно, даже в урезанном виде). Такой прототип принято называть Минимально Жизнеспособным Продуктом (</a:t>
            </a:r>
            <a:r>
              <a:rPr lang="en-US" dirty="0"/>
              <a:t>Minimal Viable Product, MVP)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Название намекает, что если урезать функциональность еще хоть немного, </a:t>
            </a:r>
            <a:r>
              <a:rPr lang="en-US" dirty="0"/>
              <a:t>MVP </a:t>
            </a:r>
            <a:r>
              <a:rPr lang="ru-RU" dirty="0"/>
              <a:t>утратит ценность для пользователя и тем самым смысл.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Сразу же после построения передать прототип в руки будущего пользователя, чтобы тот мог проверить, соответствует ли результат его ожиданиям.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Получить обратную связь от пользователя; на ее основании принять решение, способна ли текущая реализация решить задачу пользователя или необходима ее дальнейшая доработка. В случае необходимости провести эту доработку и повторить демонстрацию пользователю.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Когда пользователь подтвердил, что удовлетворен решением данной задачи, берем с вершины </a:t>
            </a:r>
            <a:r>
              <a:rPr lang="ru-RU" dirty="0" err="1"/>
              <a:t>Бэклога</a:t>
            </a:r>
            <a:r>
              <a:rPr lang="ru-RU" dirty="0"/>
              <a:t> Продукта следующую и повторяем цикл до тех пор, пока задачи не кончатся (либо Владелец Продукта примет решение, что пора передать продукт пользователю в текущем состоянии).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Таким образом, мы уходим от модели «водопада» и заменяем ее итерационной моделью, когда каждая функция проходит полный цикл разработки от детализации требований до передачи результата конечному пользователю.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F4D-1C15-42C2-86FE-EEE3C22875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8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168CB-7449-4764-AED7-3B6B61F4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4DCB40-9122-44E6-ACCE-62D7B20E1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47B2FB-0910-468E-ACB1-BF68BB49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5CA25-28CE-4AB4-95CE-7ABBC9CC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BD13E-6EDD-44AC-B8D8-99750CA1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48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3F1C1-C06D-44C4-B427-74B3601A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AB1BBB-F111-42A0-B418-4E6E4974B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D091A-7DFB-4978-A427-61F96336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BD20B5-7479-4338-91AE-B8977065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EAF85-33B3-46D3-8721-5E0AA197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A1844D-58D8-4385-B199-7DFCB6E2F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7B2BDA-F6E3-4808-A5A0-39642F721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9C5E6-AD0D-42B6-B957-3F45A715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2634E9-BCCD-47A7-AB70-8E89E468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4F68A-E993-45A4-B175-DBBB0A32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05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B7977-7DF0-4D3D-B975-D5980C32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7B2546-C8A4-4F13-82AA-63F3E7BE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58E292-FBF0-4416-9391-D4406CE1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8140F0-86CA-44A0-8E5C-86319AB4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2E885-E010-43D4-8352-F7A9B1F2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80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CD210-1A1C-4C2B-93CC-15B8F03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770B9-77CE-4560-AE0A-BF915FD0C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4218F6-66C5-43D7-BF50-ED5BA66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17CE52-32A2-41CD-A032-224F5EC6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5F888-A7DE-438D-AE34-13F736F4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09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19356-1170-44B1-AF5A-D7E75919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0F30D3-9258-4E99-AF22-78CB19294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FE0179-19CF-4A90-B3D3-483B9997B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BF36C6-90A0-4100-B63D-72CB9510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D9C193-3D30-40BD-A857-97F42BBD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0724D8-9247-4610-93A7-13ECCE55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17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1456C-0B78-4A79-BC69-56B2E5D6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E6A267-6EDA-477E-87B5-4B42E6A23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F16389-F1D9-437F-8D85-CD8F1B8A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680E76-FD99-4F03-928B-B91180B9C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A4C617-259E-4ACB-ADEC-3716529FD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DD492C-A358-4D45-86B3-86FE7B72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B48E4BA-7C62-459E-B796-85F7CECC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C08AA3-A0F5-40CB-A392-457B37F7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0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03819-D1B7-4955-8FE0-AEFC3CB0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076C27-94F8-44E0-82DB-0AF37875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BE9A9-99B1-481E-A356-ADCBA7E3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839641-5FB4-4B62-9532-A38A1144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31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C2C281-FF76-4152-9687-A9F0B5A7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A43D8-66FF-487B-976D-758B1A22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A1CDF1-4310-4B09-A62B-7C58C935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3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11BB3-7D58-4823-A86F-CC081BDB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717F14-4F9B-4337-8682-F2369F057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2304E5-DAC7-4D85-B37E-E6328EB9E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2681AE-82E5-46BC-BD43-DD5D1CE0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B97482-DA55-49D3-AF69-F71F2C55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9A38F-5428-40CD-B4BE-E4E4C23A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45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F0BE2-7531-407A-ADD9-0C7B9363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0801CE-6EA5-41B3-9DA4-23345834D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A8EB85-A221-481F-8E8E-CE39A9F71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D5BEF5-597C-4F87-91B9-64D834BC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2AFABE-7F07-4A7B-8A86-50B0EEB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7B26-5B22-4958-996D-773ACB9C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4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EBB89-0FFB-4C79-858F-8DA23E3C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12E1B-B838-49CC-896A-6F320EE01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6CB767-0250-4F85-90E8-23E1DA0E8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6977C-6B9C-4BDE-A394-BE673CDEC405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6C62EA-76E5-4F4F-BA2F-F5D8600B2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E983F3-1326-4E51-BA00-09B5885C5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4DC5-E001-460B-BF90-5D30B0BF1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07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EAE8-730A-1761-1BC5-62EA1DD77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72B4D"/>
                </a:solidFill>
                <a:effectLst/>
                <a:latin typeface="-apple-system"/>
              </a:rPr>
              <a:t>Лекция 1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86D2F4-C41E-C050-1211-844786841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800" b="0" i="0" dirty="0">
                <a:solidFill>
                  <a:srgbClr val="172B4D"/>
                </a:solidFill>
                <a:effectLst/>
                <a:latin typeface="-apple-system"/>
              </a:rPr>
              <a:t> Гибкий подход к разработке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5781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CAA01-3E52-4D0B-A3B2-40D14F8F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03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«Гибкий» подход к разработке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AC7BF1-7998-4BC4-A123-58EDBA3B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49" y="1024147"/>
            <a:ext cx="4450452" cy="48097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E515AA-0E02-4624-961E-637B65D8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9115"/>
            <a:ext cx="5614245" cy="34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E4A45-3EBC-439E-AB32-FC628455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8970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Итеративная разработка в СВА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44FB5-A275-4C1F-8424-272D7A67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40" y="1262129"/>
            <a:ext cx="7846120" cy="52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7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0568E-2D75-42DA-A73C-0DD28A50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73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Планирование Спринта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7321835-2122-4D2A-9AF6-E4016B77F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38646"/>
            <a:ext cx="5034566" cy="4754228"/>
          </a:xfrm>
        </p:spPr>
        <p:txBody>
          <a:bodyPr>
            <a:normAutofit/>
          </a:bodyPr>
          <a:lstStyle/>
          <a:p>
            <a:r>
              <a:rPr lang="ru-RU" sz="2400" dirty="0" err="1"/>
              <a:t>Бэклог</a:t>
            </a:r>
            <a:r>
              <a:rPr lang="ru-RU" sz="2400" dirty="0"/>
              <a:t> Спринта – это набор Элементов </a:t>
            </a:r>
            <a:r>
              <a:rPr lang="ru-RU" sz="2400" dirty="0" err="1"/>
              <a:t>Бэклога</a:t>
            </a:r>
            <a:r>
              <a:rPr lang="ru-RU" sz="2400" dirty="0"/>
              <a:t> Продукта, выбранных для выполнения в текущем Спринте. Он определяет функциональность, которая войдет в </a:t>
            </a:r>
            <a:r>
              <a:rPr lang="en-US" sz="2400" dirty="0"/>
              <a:t>MVP</a:t>
            </a:r>
            <a:r>
              <a:rPr lang="ru-RU" sz="2400" dirty="0"/>
              <a:t>, а также объем работы, которую необходимо выполнить до окончания Спринта.</a:t>
            </a:r>
          </a:p>
          <a:p>
            <a:r>
              <a:rPr lang="ru-RU" sz="2400" dirty="0" err="1"/>
              <a:t>Бэклог</a:t>
            </a:r>
            <a:r>
              <a:rPr lang="ru-RU" sz="2400" dirty="0"/>
              <a:t> Спринта достаточно детализирован, чтобы прогресс работы над ним можно было отследить.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702B39-8767-4BA7-BEAE-9B19C4E5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7" y="1738646"/>
            <a:ext cx="5867168" cy="43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A0428-51B2-444E-A3BC-ED9B045B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43"/>
            <a:ext cx="10515600" cy="690942"/>
          </a:xfrm>
        </p:spPr>
        <p:txBody>
          <a:bodyPr>
            <a:noAutofit/>
          </a:bodyPr>
          <a:lstStyle/>
          <a:p>
            <a:pPr algn="ctr"/>
            <a:r>
              <a:rPr lang="ru-RU" dirty="0" err="1"/>
              <a:t>Бэклоги</a:t>
            </a:r>
            <a:r>
              <a:rPr lang="ru-RU" dirty="0"/>
              <a:t> Продукта и Спринта в </a:t>
            </a:r>
            <a:r>
              <a:rPr lang="ru-RU" dirty="0" err="1"/>
              <a:t>Jira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679F4A-313C-4058-9232-A7F4244F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5" y="862885"/>
            <a:ext cx="11468149" cy="54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60D4D-0A49-41B4-A7D3-57F352CE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175"/>
            <a:ext cx="10515600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/>
              <a:t>Выполнение Спринта. Доска задач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10B7E0-C82D-441F-BE6C-5279924F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66" y="898486"/>
            <a:ext cx="9238468" cy="55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E1732-B3CF-490A-B21E-37BCAB96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337"/>
          </a:xfrm>
        </p:spPr>
        <p:txBody>
          <a:bodyPr/>
          <a:lstStyle/>
          <a:p>
            <a:pPr algn="ctr"/>
            <a:r>
              <a:rPr lang="ru-RU" dirty="0"/>
              <a:t>Критерий готовности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3C30CB-8A8E-442F-8867-C585738A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75" y="1404340"/>
            <a:ext cx="6016849" cy="5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8D8E7-0BEA-46D7-8F9C-54AF2C14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03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Самоорганизация команды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79A6BDC-2EF9-4CF2-B9D3-B5602CD2F3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21513" y="1232691"/>
            <a:ext cx="3768245" cy="5260184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F051FBE7-5438-4240-AE3E-E0F47AC37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2012" y="1828800"/>
            <a:ext cx="4388477" cy="358830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Нет необходимости распределять задания между членами команды. Разработчики сами распределяют задачи на основании имеющихся навыков и опыта.</a:t>
            </a:r>
          </a:p>
        </p:txBody>
      </p:sp>
    </p:spTree>
    <p:extLst>
      <p:ext uri="{BB962C8B-B14F-4D97-AF65-F5344CB8AC3E}">
        <p14:creationId xmlns:p14="http://schemas.microsoft.com/office/powerpoint/2010/main" val="4258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5A9DB-ED0C-4C6C-9770-70DEC9E3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489"/>
          </a:xfrm>
        </p:spPr>
        <p:txBody>
          <a:bodyPr/>
          <a:lstStyle/>
          <a:p>
            <a:pPr algn="ctr"/>
            <a:r>
              <a:rPr lang="ru-RU" dirty="0"/>
              <a:t>Ежедневный </a:t>
            </a:r>
            <a:r>
              <a:rPr lang="ru-RU" dirty="0" err="1"/>
              <a:t>Стендап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0BF894-FA6C-4088-B132-1838DC20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17" y="1493949"/>
            <a:ext cx="6098146" cy="4998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член команды разработки отвечает на 3 вопроса:</a:t>
            </a:r>
          </a:p>
          <a:p>
            <a:r>
              <a:rPr lang="ru-RU" dirty="0"/>
              <a:t>Что я сделал с момента прошлой встречи для достижения цели Спринта?</a:t>
            </a:r>
          </a:p>
          <a:p>
            <a:r>
              <a:rPr lang="ru-RU" dirty="0"/>
              <a:t>Что я сделаю сегодня для достижения цели Спринта? </a:t>
            </a:r>
          </a:p>
          <a:p>
            <a:r>
              <a:rPr lang="ru-RU" dirty="0"/>
              <a:t>Вижу ли я препятствия для себя или команды, которые могли бы затруднить достижение цели Спринта?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E95F85-171E-4A2A-9F83-0F045ABC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45" y="2240225"/>
            <a:ext cx="5213938" cy="35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D6742-94E0-4BDB-B229-2EA9DE6E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42"/>
            <a:ext cx="10515600" cy="5750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/>
              <a:t>Отчетность по Спринту в </a:t>
            </a:r>
            <a:r>
              <a:rPr lang="ru-RU" sz="3600" dirty="0" err="1"/>
              <a:t>Jira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5B61D-C4FF-415B-911A-049AEABF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53" y="746975"/>
            <a:ext cx="7132893" cy="55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40F5D-F4A8-4462-A59B-C4ADD109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942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/>
              <a:t>Демо</a:t>
            </a:r>
            <a:r>
              <a:rPr lang="ru-RU" dirty="0"/>
              <a:t> результатов Спринта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324042-5DA7-44BF-BDEB-0D60A349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6" y="1137266"/>
            <a:ext cx="7534268" cy="5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9A053-C7C1-4FD6-AF49-2E25645A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579"/>
          </a:xfrm>
        </p:spPr>
        <p:txBody>
          <a:bodyPr/>
          <a:lstStyle/>
          <a:p>
            <a:pPr algn="ctr"/>
            <a:r>
              <a:rPr lang="ru-RU" dirty="0"/>
              <a:t>Продуктовый подход к разработке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921E2C-B304-4C24-8EE5-3B97D984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35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Продукт (от лат. </a:t>
            </a:r>
            <a:r>
              <a:rPr lang="ru-RU" dirty="0" err="1"/>
              <a:t>productus</a:t>
            </a:r>
            <a:r>
              <a:rPr lang="ru-RU" dirty="0"/>
              <a:t> — произведённый) — произведение труда, законченный результат некоторой деятельности.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EEFC0-CC51-4B19-94AB-48262FD6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89" y="1720123"/>
            <a:ext cx="6083121" cy="45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0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0D1A8-666C-4C1C-B1AB-6992E10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42052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/>
              <a:t>Agile-</a:t>
            </a:r>
            <a:r>
              <a:rPr lang="ru-RU" b="1" dirty="0"/>
              <a:t>манифест разработки программного обеспечения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16D66E-070D-40C6-AB92-ACF1FF0A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731"/>
            <a:ext cx="10515600" cy="45292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Мы постоянно открываем для себя более совершенные методы разработки</a:t>
            </a:r>
            <a:r>
              <a:rPr lang="en-US" dirty="0"/>
              <a:t> </a:t>
            </a:r>
            <a:r>
              <a:rPr lang="ru-RU" dirty="0"/>
              <a:t>программного обеспечения, занимаясь разработкой непосредственно и помогая</a:t>
            </a:r>
            <a:r>
              <a:rPr lang="en-US" dirty="0"/>
              <a:t> </a:t>
            </a:r>
            <a:r>
              <a:rPr lang="ru-RU" dirty="0"/>
              <a:t>в этом другим. Благодаря проделанной работе мы смогли осознать, что:</a:t>
            </a:r>
          </a:p>
          <a:p>
            <a:endParaRPr lang="ru-RU" dirty="0"/>
          </a:p>
          <a:p>
            <a:pPr>
              <a:tabLst>
                <a:tab pos="4310063" algn="l"/>
              </a:tabLst>
            </a:pPr>
            <a:r>
              <a:rPr lang="ru-RU" sz="3100" b="1" dirty="0"/>
              <a:t>Люди и взаимодействие </a:t>
            </a:r>
            <a:r>
              <a:rPr lang="en-US" dirty="0"/>
              <a:t>	</a:t>
            </a:r>
            <a:r>
              <a:rPr lang="ru-RU" dirty="0"/>
              <a:t>важнее </a:t>
            </a:r>
            <a:r>
              <a:rPr lang="en-US" dirty="0"/>
              <a:t>	</a:t>
            </a:r>
            <a:r>
              <a:rPr lang="ru-RU" dirty="0"/>
              <a:t>процессов и инструментов</a:t>
            </a:r>
          </a:p>
          <a:p>
            <a:pPr>
              <a:tabLst>
                <a:tab pos="4310063" algn="l"/>
              </a:tabLst>
            </a:pPr>
            <a:r>
              <a:rPr lang="ru-RU" sz="3100" b="1" dirty="0"/>
              <a:t>Работающий продукт</a:t>
            </a:r>
            <a:r>
              <a:rPr lang="ru-RU" sz="3600" b="1" dirty="0"/>
              <a:t> </a:t>
            </a:r>
            <a:r>
              <a:rPr lang="en-US" dirty="0"/>
              <a:t>	</a:t>
            </a:r>
            <a:r>
              <a:rPr lang="ru-RU" dirty="0"/>
              <a:t>важнее </a:t>
            </a:r>
            <a:r>
              <a:rPr lang="en-US" dirty="0"/>
              <a:t>	</a:t>
            </a:r>
            <a:r>
              <a:rPr lang="ru-RU" dirty="0"/>
              <a:t>исчерпывающей документации</a:t>
            </a:r>
          </a:p>
          <a:p>
            <a:pPr>
              <a:tabLst>
                <a:tab pos="4310063" algn="l"/>
              </a:tabLst>
            </a:pPr>
            <a:r>
              <a:rPr lang="ru-RU" sz="3100" b="1" dirty="0"/>
              <a:t>Сотрудничество с заказчиком </a:t>
            </a:r>
            <a:r>
              <a:rPr lang="en-US" dirty="0"/>
              <a:t>	</a:t>
            </a:r>
            <a:r>
              <a:rPr lang="ru-RU" dirty="0"/>
              <a:t>важнее</a:t>
            </a:r>
            <a:r>
              <a:rPr lang="en-US" dirty="0"/>
              <a:t>	</a:t>
            </a:r>
            <a:r>
              <a:rPr lang="ru-RU" dirty="0"/>
              <a:t>согласования условий контракта</a:t>
            </a:r>
          </a:p>
          <a:p>
            <a:pPr defTabSz="782638">
              <a:tabLst>
                <a:tab pos="4310063" algn="l"/>
              </a:tabLst>
            </a:pPr>
            <a:r>
              <a:rPr lang="ru-RU" sz="3100" b="1" dirty="0"/>
              <a:t>Готовность к изменениям </a:t>
            </a:r>
            <a:r>
              <a:rPr lang="en-US" dirty="0"/>
              <a:t>	</a:t>
            </a:r>
            <a:r>
              <a:rPr lang="ru-RU" dirty="0"/>
              <a:t>важнее </a:t>
            </a:r>
            <a:r>
              <a:rPr lang="en-US" dirty="0"/>
              <a:t>	</a:t>
            </a:r>
            <a:r>
              <a:rPr lang="ru-RU" dirty="0"/>
              <a:t>следования первоначальному плану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</a:t>
            </a:r>
            <a:r>
              <a:rPr lang="en-US" dirty="0"/>
              <a:t> </a:t>
            </a:r>
            <a:r>
              <a:rPr lang="ru-RU" dirty="0"/>
              <a:t>мы всё-таки больше ценим то, что слева.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25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4ADE4-9AF5-4155-A833-7E593C59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Основополагающие принципы </a:t>
            </a:r>
            <a:br>
              <a:rPr lang="en-US" b="1" dirty="0"/>
            </a:br>
            <a:r>
              <a:rPr lang="en-US" b="1" dirty="0"/>
              <a:t>Agile-</a:t>
            </a:r>
            <a:r>
              <a:rPr lang="ru-RU" b="1" dirty="0"/>
              <a:t>манифеста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93516E-14FE-476A-9D72-4E1AAFEA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67249"/>
          </a:xfrm>
        </p:spPr>
        <p:txBody>
          <a:bodyPr>
            <a:noAutofit/>
          </a:bodyPr>
          <a:lstStyle/>
          <a:p>
            <a:r>
              <a:rPr lang="ru-RU" sz="1500" dirty="0"/>
              <a:t>Наивысшим приоритетом для нас является удовлетворение потребностей</a:t>
            </a:r>
            <a:r>
              <a:rPr lang="en-US" sz="1500" dirty="0"/>
              <a:t> </a:t>
            </a:r>
            <a:r>
              <a:rPr lang="ru-RU" sz="1500" dirty="0"/>
              <a:t>заказчика, благодаря регулярной и ранней поставке ценного программного</a:t>
            </a:r>
            <a:r>
              <a:rPr lang="en-US" sz="1500" dirty="0"/>
              <a:t> </a:t>
            </a:r>
            <a:r>
              <a:rPr lang="ru-RU" sz="1500" dirty="0"/>
              <a:t>обеспечения.</a:t>
            </a:r>
          </a:p>
          <a:p>
            <a:r>
              <a:rPr lang="ru-RU" sz="1500" dirty="0"/>
              <a:t>Изменение требований приветствуется, даже на поздних стадиях разработки.</a:t>
            </a:r>
            <a:r>
              <a:rPr lang="en-US" sz="1500" dirty="0"/>
              <a:t> </a:t>
            </a:r>
            <a:r>
              <a:rPr lang="ru-RU" sz="1500" dirty="0" err="1"/>
              <a:t>Agile</a:t>
            </a:r>
            <a:r>
              <a:rPr lang="ru-RU" sz="1500" dirty="0"/>
              <a:t>-процессы позволяют использовать изменения для обеспечения заказчику</a:t>
            </a:r>
            <a:r>
              <a:rPr lang="en-US" sz="1500" dirty="0"/>
              <a:t> </a:t>
            </a:r>
            <a:r>
              <a:rPr lang="ru-RU" sz="1500" dirty="0"/>
              <a:t>конкурентного преимущества.</a:t>
            </a:r>
          </a:p>
          <a:p>
            <a:r>
              <a:rPr lang="ru-RU" sz="1500" dirty="0"/>
              <a:t>Работающий продукт следует выпускать как можно чаще, с периодичностью</a:t>
            </a:r>
            <a:r>
              <a:rPr lang="en-US" sz="1500" dirty="0"/>
              <a:t> </a:t>
            </a:r>
            <a:r>
              <a:rPr lang="ru-RU" sz="1500" dirty="0"/>
              <a:t>от пары недель до пары месяцев.</a:t>
            </a:r>
          </a:p>
          <a:p>
            <a:r>
              <a:rPr lang="ru-RU" sz="1500" dirty="0"/>
              <a:t>На протяжении всего проекта разработчики и представители бизнеса должны</a:t>
            </a:r>
            <a:r>
              <a:rPr lang="en-US" sz="1500" dirty="0"/>
              <a:t> </a:t>
            </a:r>
            <a:r>
              <a:rPr lang="ru-RU" sz="1500" dirty="0"/>
              <a:t>ежедневно работать вместе.</a:t>
            </a:r>
          </a:p>
          <a:p>
            <a:r>
              <a:rPr lang="ru-RU" sz="1500" dirty="0"/>
              <a:t>Над проектом должны работать мотивированные профессионалы. Чтобы</a:t>
            </a:r>
            <a:r>
              <a:rPr lang="en-US" sz="1500" dirty="0"/>
              <a:t> </a:t>
            </a:r>
            <a:r>
              <a:rPr lang="ru-RU" sz="1500" dirty="0"/>
              <a:t>работа была сделана, создайте условия, обеспечьте поддержку и полностью</a:t>
            </a:r>
            <a:r>
              <a:rPr lang="en-US" sz="1500" dirty="0"/>
              <a:t> </a:t>
            </a:r>
            <a:r>
              <a:rPr lang="ru-RU" sz="1500" dirty="0"/>
              <a:t>доверьтесь им.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6BA22F-A3C6-44A3-91DA-1095F1ECD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Autofit/>
          </a:bodyPr>
          <a:lstStyle/>
          <a:p>
            <a:r>
              <a:rPr lang="ru-RU" sz="1500" dirty="0"/>
              <a:t>Непосредственное общение является наиболее практичным и эффективным</a:t>
            </a:r>
            <a:r>
              <a:rPr lang="en-US" sz="1500" dirty="0"/>
              <a:t> </a:t>
            </a:r>
            <a:r>
              <a:rPr lang="ru-RU" sz="1500" dirty="0"/>
              <a:t>способом обмена информацией как с самой командой, так и внутри команды.</a:t>
            </a:r>
          </a:p>
          <a:p>
            <a:r>
              <a:rPr lang="ru-RU" sz="1500" dirty="0"/>
              <a:t>Работающий продукт — основной показатель прогресса.</a:t>
            </a:r>
          </a:p>
          <a:p>
            <a:r>
              <a:rPr lang="ru-RU" sz="1500" dirty="0"/>
              <a:t>Инвесторы, разработчики и пользователи должны иметь возможность</a:t>
            </a:r>
            <a:r>
              <a:rPr lang="en-US" sz="1500" dirty="0"/>
              <a:t> </a:t>
            </a:r>
            <a:r>
              <a:rPr lang="ru-RU" sz="1500" dirty="0"/>
              <a:t>поддерживать постоянный ритм бесконечно. </a:t>
            </a:r>
            <a:r>
              <a:rPr lang="ru-RU" sz="1500" dirty="0" err="1"/>
              <a:t>Agile</a:t>
            </a:r>
            <a:r>
              <a:rPr lang="ru-RU" sz="1500" dirty="0"/>
              <a:t> помогает наладить такой</a:t>
            </a:r>
            <a:r>
              <a:rPr lang="en-US" sz="1500" dirty="0"/>
              <a:t> </a:t>
            </a:r>
            <a:r>
              <a:rPr lang="ru-RU" sz="1500" dirty="0"/>
              <a:t>устойчивый процесс разработки.</a:t>
            </a:r>
          </a:p>
          <a:p>
            <a:r>
              <a:rPr lang="ru-RU" sz="1500" dirty="0"/>
              <a:t>Постоянное внимание к техническому совершенству и качеству</a:t>
            </a:r>
            <a:r>
              <a:rPr lang="en-US" sz="1500" dirty="0"/>
              <a:t> </a:t>
            </a:r>
            <a:r>
              <a:rPr lang="ru-RU" sz="1500" dirty="0"/>
              <a:t>проектирования повышает гибкость проекта.</a:t>
            </a:r>
          </a:p>
          <a:p>
            <a:r>
              <a:rPr lang="ru-RU" sz="1500" dirty="0"/>
              <a:t>Простота — искусство минимизации лишней работы — крайне необходима.</a:t>
            </a:r>
          </a:p>
          <a:p>
            <a:r>
              <a:rPr lang="ru-RU" sz="1500" dirty="0"/>
              <a:t>Самые лучшие требования, архитектурные и технические решения рождаются</a:t>
            </a:r>
            <a:r>
              <a:rPr lang="en-US" sz="1500" dirty="0"/>
              <a:t> </a:t>
            </a:r>
            <a:r>
              <a:rPr lang="ru-RU" sz="1500" dirty="0"/>
              <a:t>у самоорганизующихся команд.</a:t>
            </a:r>
          </a:p>
          <a:p>
            <a:r>
              <a:rPr lang="ru-RU" sz="1500" dirty="0"/>
              <a:t>Команда должна систематически анализировать возможные способы</a:t>
            </a:r>
            <a:r>
              <a:rPr lang="en-US" sz="1500"/>
              <a:t> </a:t>
            </a:r>
            <a:r>
              <a:rPr lang="ru-RU" sz="1500"/>
              <a:t>улучшения </a:t>
            </a:r>
            <a:r>
              <a:rPr lang="ru-RU" sz="1500" dirty="0"/>
              <a:t>эффективности и соответственно корректировать</a:t>
            </a:r>
            <a:r>
              <a:rPr lang="en-US" sz="1500" dirty="0"/>
              <a:t> </a:t>
            </a:r>
            <a:r>
              <a:rPr lang="ru-RU" sz="1500" dirty="0"/>
              <a:t>стиль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257314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A12F3-D558-4F1C-896B-FE98DD02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pPr algn="ctr"/>
            <a:r>
              <a:rPr lang="ru-RU" dirty="0"/>
              <a:t>Главный риск разработки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200D1-9475-4986-BEE7-005778E1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524" y="1113184"/>
            <a:ext cx="6634952" cy="53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2114EE-C000-4995-8112-6D61CAB582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2712" y="312313"/>
            <a:ext cx="8886575" cy="623337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1457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D1269-ECAE-4172-8DA3-A35BED4C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700"/>
          </a:xfrm>
        </p:spPr>
        <p:txBody>
          <a:bodyPr/>
          <a:lstStyle/>
          <a:p>
            <a:pPr algn="ctr"/>
            <a:r>
              <a:rPr lang="ru-RU" dirty="0"/>
              <a:t>Владелец Продукта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A87B7-FF5C-4C6D-B8E7-C49C31C4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41" y="1295859"/>
            <a:ext cx="7791718" cy="51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3BC15-3E49-40E5-81FF-39FB3FAD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29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/>
              <a:t>Бэклог</a:t>
            </a:r>
            <a:r>
              <a:rPr lang="ru-RU" dirty="0"/>
              <a:t> Продукта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DC5C80-0CAA-410E-AAD9-6BAEDA3B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71" y="943416"/>
            <a:ext cx="9867457" cy="554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08241-FF40-4F58-99DD-1F454C34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675"/>
            <a:ext cx="10515600" cy="618186"/>
          </a:xfrm>
        </p:spPr>
        <p:txBody>
          <a:bodyPr>
            <a:noAutofit/>
          </a:bodyPr>
          <a:lstStyle/>
          <a:p>
            <a:r>
              <a:rPr lang="ru-RU" dirty="0"/>
              <a:t> </a:t>
            </a:r>
            <a:r>
              <a:rPr lang="ru-RU" dirty="0" err="1"/>
              <a:t>Бэклог</a:t>
            </a:r>
            <a:r>
              <a:rPr lang="ru-RU" dirty="0"/>
              <a:t> Продукта в виде таблицы MS </a:t>
            </a:r>
            <a:r>
              <a:rPr lang="ru-RU" dirty="0" err="1"/>
              <a:t>Excel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65C4F2-2516-4F04-852B-6D5715B8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6" y="2342210"/>
            <a:ext cx="11289568" cy="40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3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1B6388E-F5CD-4F48-A113-B9930A35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6252" y="85355"/>
            <a:ext cx="8595360" cy="64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82EAD-8597-4DFA-964B-4961059D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Кризис программного обеспечения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E1E7820-7B22-4CE9-BC03-9A980CCBB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859683"/>
            <a:ext cx="10442407" cy="3680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8F8D7-F4F2-4411-ADB6-8EAEC060CBEA}"/>
              </a:ext>
            </a:extLst>
          </p:cNvPr>
          <p:cNvSpPr txBox="1"/>
          <p:nvPr/>
        </p:nvSpPr>
        <p:spPr>
          <a:xfrm>
            <a:off x="457200" y="1168400"/>
            <a:ext cx="11257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Статистика по 30.000 программным проектам, выполненным американскими софтверными компаниями.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успешные проекты – завершены вовремя, в полном объеме и в рамках бюджета;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проблемные проекты – завершены частично, и/или с нарушением сроков, и/или перерасходом бюджета;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проваленные проекты – не доведены до конца.</a:t>
            </a:r>
          </a:p>
        </p:txBody>
      </p:sp>
    </p:spTree>
    <p:extLst>
      <p:ext uri="{BB962C8B-B14F-4D97-AF65-F5344CB8AC3E}">
        <p14:creationId xmlns:p14="http://schemas.microsoft.com/office/powerpoint/2010/main" val="22763100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2342</Words>
  <Application>Microsoft Office PowerPoint</Application>
  <PresentationFormat>Широкоэкранный</PresentationFormat>
  <Paragraphs>165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Тема Office</vt:lpstr>
      <vt:lpstr>Лекция 1</vt:lpstr>
      <vt:lpstr>Продуктовый подход к разработке</vt:lpstr>
      <vt:lpstr>Главный риск разработки </vt:lpstr>
      <vt:lpstr>Презентация PowerPoint</vt:lpstr>
      <vt:lpstr>Владелец Продукта</vt:lpstr>
      <vt:lpstr>Бэклог Продукта</vt:lpstr>
      <vt:lpstr> Бэклог Продукта в виде таблицы MS Excel</vt:lpstr>
      <vt:lpstr>Презентация PowerPoint</vt:lpstr>
      <vt:lpstr>Кризис программного обеспечения</vt:lpstr>
      <vt:lpstr>«Гибкий» подход к разработке</vt:lpstr>
      <vt:lpstr>Итеративная разработка в СВА </vt:lpstr>
      <vt:lpstr>Планирование Спринта</vt:lpstr>
      <vt:lpstr>Бэклоги Продукта и Спринта в Jira</vt:lpstr>
      <vt:lpstr>Выполнение Спринта. Доска задач</vt:lpstr>
      <vt:lpstr>Критерий готовности</vt:lpstr>
      <vt:lpstr>Самоорганизация команды</vt:lpstr>
      <vt:lpstr>Ежедневный Стендап </vt:lpstr>
      <vt:lpstr>Отчетность по Спринту в Jira</vt:lpstr>
      <vt:lpstr>Демо результатов Спринта</vt:lpstr>
      <vt:lpstr>Agile-манифест разработки программного обеспечения</vt:lpstr>
      <vt:lpstr>Основополагающие принципы  Agile-манифеста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Хачкинаев Олег Витальевич</dc:creator>
  <cp:lastModifiedBy>Хачкинаев Олег Витальевич</cp:lastModifiedBy>
  <cp:revision>157</cp:revision>
  <dcterms:created xsi:type="dcterms:W3CDTF">2022-06-22T15:49:02Z</dcterms:created>
  <dcterms:modified xsi:type="dcterms:W3CDTF">2022-11-15T09:40:31Z</dcterms:modified>
</cp:coreProperties>
</file>